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6" r:id="rId2"/>
    <p:sldId id="256" r:id="rId3"/>
    <p:sldId id="259" r:id="rId4"/>
    <p:sldId id="260" r:id="rId5"/>
    <p:sldId id="262" r:id="rId6"/>
    <p:sldId id="27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304" r:id="rId18"/>
    <p:sldId id="277" r:id="rId19"/>
    <p:sldId id="278" r:id="rId20"/>
    <p:sldId id="279" r:id="rId21"/>
    <p:sldId id="280" r:id="rId22"/>
    <p:sldId id="281" r:id="rId23"/>
    <p:sldId id="282" r:id="rId24"/>
    <p:sldId id="290" r:id="rId25"/>
    <p:sldId id="283" r:id="rId26"/>
    <p:sldId id="284" r:id="rId27"/>
    <p:sldId id="285" r:id="rId28"/>
    <p:sldId id="286" r:id="rId29"/>
    <p:sldId id="287" r:id="rId30"/>
    <p:sldId id="291" r:id="rId31"/>
    <p:sldId id="303" r:id="rId32"/>
    <p:sldId id="296" r:id="rId33"/>
    <p:sldId id="294" r:id="rId34"/>
    <p:sldId id="295" r:id="rId35"/>
    <p:sldId id="298" r:id="rId36"/>
    <p:sldId id="301" r:id="rId37"/>
    <p:sldId id="302" r:id="rId38"/>
    <p:sldId id="307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3E12DE"/>
    <a:srgbClr val="1E68E0"/>
    <a:srgbClr val="103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>
        <p:scale>
          <a:sx n="80" d="100"/>
          <a:sy n="80" d="100"/>
        </p:scale>
        <p:origin x="-108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B64D87-4F3B-4A20-9638-B9C672C4C0C9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1E3D77-A0F5-48F0-831E-6C23BE509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86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F9D7-7483-429D-AA75-FB67416CE2B1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3331-E8AC-4C91-92B5-5B83F1DA9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E59DA-0199-4E39-BBD1-0E564168CFF4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AA4A-8792-4F6A-BCA6-8A204690E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E5EB-7641-4D8C-A0B7-C35E3AD99CFD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32E2-8429-4BEF-B7CB-3E07D59F8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5F04-9F45-4DE3-BF2B-C63DE7D8B589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065B5-9086-416A-8DDA-176434108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5E84-85ED-4AA1-A2D6-16151CFBB5A5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BB2E-E214-4136-9FDA-1C24377BB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9479-9BA9-4F0E-B71C-08760685E53C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2E0C-0321-4197-9A3E-92D355168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E1E0-6650-439E-909D-83DEAC6DC7C6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39DB-CD6E-4591-9715-3272F83F6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7364-3300-4227-85DE-24D2CD560375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7BDEA-1E31-4DB9-AD1A-B134CA2B4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2D0E-7310-4D31-9100-90822249CF92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A554-813D-4414-83A3-7AADAC498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9294-8C3D-4E7A-8666-1DF57D469590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7C1E-8E13-424A-9183-4B603D462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1258-7B97-41D5-BE3A-A33F49FC1D40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F597-1A97-4378-80B2-FBF2B493C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F74D25-A9F6-422E-867E-4B757C2920EB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47EF6F-95AB-4965-A13D-731CDFBB5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0"/>
            <a:ext cx="658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8913"/>
            <a:ext cx="29813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860800"/>
            <a:ext cx="34861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561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04813"/>
            <a:ext cx="28098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429000"/>
            <a:ext cx="3657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5089525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33375"/>
            <a:ext cx="30194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141663"/>
            <a:ext cx="32575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713" y="0"/>
            <a:ext cx="9256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2338" y="9525"/>
            <a:ext cx="4808537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713" y="0"/>
            <a:ext cx="9256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1038" y="0"/>
            <a:ext cx="5121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5750"/>
            <a:ext cx="425291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85750"/>
            <a:ext cx="424656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464343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4572000" y="1428750"/>
            <a:ext cx="4429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>
                <a:solidFill>
                  <a:srgbClr val="1E68E0"/>
                </a:solidFill>
                <a:latin typeface="Calibri" pitchFamily="34" charset="0"/>
              </a:rPr>
              <a:t>  </a:t>
            </a:r>
            <a:r>
              <a:rPr lang="ru-RU" sz="1600">
                <a:solidFill>
                  <a:srgbClr val="1E68E0"/>
                </a:solidFill>
                <a:latin typeface="Calibri" pitchFamily="34" charset="0"/>
              </a:rPr>
              <a:t>Бизнес комплекс в центре Киева,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>
                <a:solidFill>
                  <a:srgbClr val="1E68E0"/>
                </a:solidFill>
                <a:latin typeface="Calibri" pitchFamily="34" charset="0"/>
              </a:rPr>
              <a:t>абсолютное соответствие формату «премиум   </a:t>
            </a:r>
          </a:p>
          <a:p>
            <a:pPr algn="just"/>
            <a:r>
              <a:rPr lang="ru-RU" sz="1600">
                <a:solidFill>
                  <a:srgbClr val="1E68E0"/>
                </a:solidFill>
                <a:latin typeface="Calibri" pitchFamily="34" charset="0"/>
              </a:rPr>
              <a:t>     класса»,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>
                <a:solidFill>
                  <a:srgbClr val="1E68E0"/>
                </a:solidFill>
                <a:latin typeface="Calibri" pitchFamily="34" charset="0"/>
              </a:rPr>
              <a:t>  Охраняемая территория, видеонаблюдение, отдельная дворовая территория с зонами отдыха и детскими площадками – полная безопасность для вашей семьи,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>
                <a:solidFill>
                  <a:srgbClr val="1E68E0"/>
                </a:solidFill>
                <a:latin typeface="Calibri" pitchFamily="34" charset="0"/>
              </a:rPr>
              <a:t>  Расположение в зеленой зоне, возле Ботанического сада,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>
                <a:solidFill>
                  <a:srgbClr val="1E68E0"/>
                </a:solidFill>
                <a:latin typeface="Calibri" pitchFamily="34" charset="0"/>
              </a:rPr>
              <a:t>  Включает конференц-зал,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>
                <a:solidFill>
                  <a:srgbClr val="1E68E0"/>
                </a:solidFill>
                <a:latin typeface="Calibri" pitchFamily="34" charset="0"/>
              </a:rPr>
              <a:t>ресторан с лаунж баром, отделение банка, банкоматы, платежные терминалы,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>
                <a:solidFill>
                  <a:srgbClr val="1E68E0"/>
                </a:solidFill>
                <a:latin typeface="Calibri" pitchFamily="34" charset="0"/>
              </a:rPr>
              <a:t>фитнес центр, салон красоты,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>
                <a:solidFill>
                  <a:srgbClr val="1E68E0"/>
                </a:solidFill>
                <a:latin typeface="Calibri" pitchFamily="34" charset="0"/>
              </a:rPr>
              <a:t>магазин, пункты продажи периодики,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>
                <a:solidFill>
                  <a:srgbClr val="1E68E0"/>
                </a:solidFill>
                <a:latin typeface="Calibri" pitchFamily="34" charset="0"/>
              </a:rPr>
              <a:t> прачечная, химчистка, услуги нотариуса, услуги страховой компании,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>
                <a:solidFill>
                  <a:srgbClr val="1E68E0"/>
                </a:solidFill>
                <a:latin typeface="Calibri" pitchFamily="34" charset="0"/>
              </a:rPr>
              <a:t>комнаты отдыха и комнаты для курения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>
                <a:solidFill>
                  <a:srgbClr val="1E68E0"/>
                </a:solidFill>
                <a:latin typeface="Calibri" pitchFamily="34" charset="0"/>
              </a:rPr>
              <a:t>помещения для склада и архива.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Вся инфраструктура для вашего комфорта </a:t>
            </a: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0"/>
            <a:ext cx="30575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0"/>
            <a:ext cx="4425950" cy="6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85750"/>
            <a:ext cx="4367212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42875"/>
            <a:ext cx="4262438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14313"/>
            <a:ext cx="4310062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1E68E0"/>
                </a:solidFill>
              </a:rPr>
              <a:t>Паркинг</a:t>
            </a:r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5214938" y="1428750"/>
            <a:ext cx="3714750" cy="49291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500" smtClean="0">
                <a:solidFill>
                  <a:srgbClr val="215968"/>
                </a:solidFill>
              </a:rPr>
              <a:t>Четырехуровневый паркинги располагается в подземной части  дома и рассчитаны на 129 машиномест.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500" smtClean="0">
                <a:solidFill>
                  <a:srgbClr val="215968"/>
                </a:solidFill>
              </a:rPr>
              <a:t>Продуманная планировка и удобные проездные пути позволяют тратить на парковку считанные минуты. Для наилучшего комфорта лифт опускается в паркинг.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500" smtClean="0">
                <a:solidFill>
                  <a:srgbClr val="215968"/>
                </a:solidFill>
              </a:rPr>
              <a:t>Наличие подземного паркинга и гостевой автостоянки решает актуальную проблему парковки в центральных частях города. Круглосуточная охрана, позволяет владельцам не беспокоиться о сохранности своего автомобиля.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500" smtClean="0">
                <a:solidFill>
                  <a:srgbClr val="215968"/>
                </a:solidFill>
              </a:rPr>
              <a:t>Такое расположение не только избавляет от необходимости оставлять автомобиль на улице, но и предоставляет больше возможностей и простора для качественного благоустройства и озеленения территории вокруг домов.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50720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4241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357188"/>
            <a:ext cx="90106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080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535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2090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0"/>
            <a:ext cx="254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143000"/>
            <a:ext cx="52197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1285875"/>
            <a:ext cx="61023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2928938"/>
            <a:ext cx="5238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1E68E0"/>
                </a:solidFill>
              </a:rPr>
              <a:t>Конференц комплекс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48577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86313" y="1571625"/>
            <a:ext cx="4114800" cy="4357688"/>
          </a:xfrm>
        </p:spPr>
        <p:txBody>
          <a:bodyPr rtlCol="0">
            <a:normAutofit fontScale="4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Конференц – комплекс Бизнес центра 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Саксаганского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незаменимый элемент бизнес структуры.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Конференц залы, необходимы для проведения переговоров, конференций, семинаров, презентаций, корпоративных мероприятий как для арендаторов бизнес центра, так и для гостей.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В бизнес центре также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возжно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воспользоваться услугами конференц-залов и комнат переговоров в необходимое для Вас время. А современное техническое оборудование и профессиональный индивидуальный подход дает возможность организовать мероприятия любого формата и уровня сложности.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Залы оснащены системой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вентилящии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и кондиционерами.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Конференц-оборудование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флипчарт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проектор,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кулер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конференц-стулья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Доступ к высокоскоростному интернету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Wi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Fi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охраняемая автостоянка, кофе-брейки. Вам будут предоставлены услуги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кейтеринга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1E68E0"/>
                </a:solidFill>
              </a:rPr>
              <a:t>Инженерные решения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421481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Содержимое 4"/>
          <p:cNvSpPr>
            <a:spLocks noGrp="1"/>
          </p:cNvSpPr>
          <p:nvPr>
            <p:ph idx="1"/>
          </p:nvPr>
        </p:nvSpPr>
        <p:spPr>
          <a:xfrm>
            <a:off x="4143375" y="1071563"/>
            <a:ext cx="4714875" cy="5429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100" smtClean="0">
                <a:solidFill>
                  <a:srgbClr val="3E12DE"/>
                </a:solidFill>
              </a:rPr>
              <a:t>Фасад домов выполнен по технике «вентилируемого фасада» с облицовкой из керамогранита. Фасадная теплоизоляционная система </a:t>
            </a:r>
            <a:r>
              <a:rPr lang="en-US" sz="1100" smtClean="0">
                <a:solidFill>
                  <a:srgbClr val="3E12DE"/>
                </a:solidFill>
              </a:rPr>
              <a:t>BAUMIT</a:t>
            </a:r>
            <a:r>
              <a:rPr lang="ru-RU" sz="1100" smtClean="0">
                <a:solidFill>
                  <a:srgbClr val="3E12DE"/>
                </a:solidFill>
              </a:rPr>
              <a:t> с применением пенополистирольных плит – это современная, технически совершенная наружная изоляция стен (Австрия).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100" smtClean="0">
                <a:solidFill>
                  <a:srgbClr val="3E12DE"/>
                </a:solidFill>
              </a:rPr>
              <a:t>Окна и витражные остекления оснащены двухкамерным стеклопакетом и имеют энергосберегающую функцию. Профили металлопластиковых окон производства </a:t>
            </a:r>
            <a:r>
              <a:rPr lang="en-US" sz="1100" smtClean="0">
                <a:solidFill>
                  <a:srgbClr val="3E12DE"/>
                </a:solidFill>
              </a:rPr>
              <a:t>WINBAU</a:t>
            </a:r>
            <a:r>
              <a:rPr lang="ru-RU" sz="1100" smtClean="0">
                <a:solidFill>
                  <a:srgbClr val="3E12DE"/>
                </a:solidFill>
              </a:rPr>
              <a:t> (Германия). Толщина стекла – 4 мм.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100" smtClean="0">
                <a:solidFill>
                  <a:srgbClr val="3E12DE"/>
                </a:solidFill>
              </a:rPr>
              <a:t>Установлены стальные радиаторы производства KERMI (Германия).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100" smtClean="0">
                <a:solidFill>
                  <a:srgbClr val="3E12DE"/>
                </a:solidFill>
              </a:rPr>
              <a:t>В комплексе установлена трубопроводная система </a:t>
            </a:r>
            <a:r>
              <a:rPr lang="en-US" sz="1100" smtClean="0">
                <a:solidFill>
                  <a:srgbClr val="3E12DE"/>
                </a:solidFill>
              </a:rPr>
              <a:t>KAN</a:t>
            </a:r>
            <a:r>
              <a:rPr lang="ru-RU" sz="1100" smtClean="0">
                <a:solidFill>
                  <a:srgbClr val="3E12DE"/>
                </a:solidFill>
              </a:rPr>
              <a:t> (Германия).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100" smtClean="0">
                <a:solidFill>
                  <a:srgbClr val="3E12DE"/>
                </a:solidFill>
              </a:rPr>
              <a:t>Оборудована своя подстанция главных распределительных щитов электроэнергии ТП-1 категории  (Германия).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100" smtClean="0">
                <a:solidFill>
                  <a:srgbClr val="3E12DE"/>
                </a:solidFill>
              </a:rPr>
              <a:t>Своя отопительная система.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100" smtClean="0">
                <a:solidFill>
                  <a:srgbClr val="3E12DE"/>
                </a:solidFill>
              </a:rPr>
              <a:t>Центральная система кондиционирования.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100" smtClean="0">
                <a:solidFill>
                  <a:srgbClr val="3E12DE"/>
                </a:solidFill>
              </a:rPr>
              <a:t>В комплексе установлены лифты LM-LIFTMATERIAL, которые отличаются высочайшим качеством изготовления и надежность работы, нестандартной отделкой кабин из натурального дерева шпона, стекла, нержавеющей стали, современным микропроцессорным управлением.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100" smtClean="0">
                <a:solidFill>
                  <a:srgbClr val="3E12DE"/>
                </a:solidFill>
              </a:rPr>
              <a:t>В зданиях предусмотрена двухуровневая система очистка воды – механическая на входе в дом, биохимическая на входе помещения.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100" smtClean="0">
                <a:solidFill>
                  <a:srgbClr val="3E12DE"/>
                </a:solidFill>
              </a:rPr>
              <a:t>Автономные регулируемые системы отопления создадут наиболее комфортный режим температуры и влажности в любую погоду.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100" smtClean="0">
                <a:solidFill>
                  <a:srgbClr val="3E12DE"/>
                </a:solidFill>
              </a:rPr>
              <a:t>Установлен интегрированный комплекс систем контроля утечки воды в сетях водопровода и отопления, контроля возгорания, защиты от короткого замыкания и поражения электротоком.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100" smtClean="0">
                <a:solidFill>
                  <a:srgbClr val="3E12DE"/>
                </a:solidFill>
              </a:rPr>
              <a:t>Конфигурация этажей офисного пространства бизнес центра позволяет адаптировать помещения к потребностям компании.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1100" smtClean="0">
              <a:solidFill>
                <a:srgbClr val="3E12D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3E12DE"/>
                </a:solidFill>
                <a:latin typeface="Arial Unicode MS"/>
                <a:ea typeface="Arial Unicode MS"/>
                <a:cs typeface="Arial Unicode MS"/>
              </a:rPr>
              <a:t>Офисные помещения</a:t>
            </a:r>
          </a:p>
        </p:txBody>
      </p:sp>
      <p:pic>
        <p:nvPicPr>
          <p:cNvPr id="5427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285875"/>
            <a:ext cx="6518275" cy="4887913"/>
          </a:xfrm>
        </p:spPr>
      </p:pic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3E12DE"/>
                </a:solidFill>
                <a:latin typeface="Arial Unicode MS"/>
                <a:ea typeface="Arial Unicode MS"/>
                <a:cs typeface="Arial Unicode MS"/>
              </a:rPr>
              <a:t>Офисные помещения</a:t>
            </a:r>
            <a:endParaRPr lang="ru-RU" smtClean="0"/>
          </a:p>
        </p:txBody>
      </p:sp>
      <p:pic>
        <p:nvPicPr>
          <p:cNvPr id="5529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839913"/>
            <a:ext cx="6096000" cy="4048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3E12DE"/>
                </a:solidFill>
                <a:latin typeface="Arial Unicode MS"/>
                <a:ea typeface="Arial Unicode MS"/>
                <a:cs typeface="Arial Unicode MS"/>
              </a:rPr>
              <a:t>Офисные помещения</a:t>
            </a:r>
            <a:endParaRPr lang="ru-RU" smtClean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839913"/>
            <a:ext cx="6096000" cy="4048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3E12DE"/>
                </a:solidFill>
                <a:latin typeface="Arial Unicode MS"/>
                <a:ea typeface="Arial Unicode MS"/>
                <a:cs typeface="Arial Unicode MS"/>
              </a:rPr>
              <a:t>Офисные помещения</a:t>
            </a:r>
            <a:endParaRPr lang="ru-RU" smtClean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3E12DE"/>
                </a:solidFill>
                <a:latin typeface="Arial Unicode MS"/>
                <a:ea typeface="Arial Unicode MS"/>
                <a:cs typeface="Arial Unicode MS"/>
              </a:rPr>
              <a:t>Офисные помещения</a:t>
            </a:r>
            <a:endParaRPr lang="ru-RU" smtClean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600200"/>
            <a:ext cx="50292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3E12DE"/>
                </a:solidFill>
                <a:latin typeface="Arial Unicode MS"/>
                <a:ea typeface="Arial Unicode MS"/>
                <a:cs typeface="Arial Unicode MS"/>
              </a:rPr>
              <a:t>Офисные помещения</a:t>
            </a:r>
            <a:endParaRPr lang="ru-RU" smtClean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0500" y="1600200"/>
            <a:ext cx="62230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51435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784600" y="395288"/>
            <a:ext cx="1644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 i="1" u="sng">
                <a:solidFill>
                  <a:srgbClr val="0070C0"/>
                </a:solidFill>
                <a:cs typeface="Times New Roman" pitchFamily="18" charset="0"/>
              </a:rPr>
              <a:t>Концепция.</a:t>
            </a:r>
            <a:endParaRPr lang="ru-RU" sz="1600" i="1">
              <a:solidFill>
                <a:srgbClr val="0070C0"/>
              </a:solidFill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5286375" y="1285875"/>
            <a:ext cx="385762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>
                <a:solidFill>
                  <a:srgbClr val="3E12DE"/>
                </a:solidFill>
                <a:latin typeface="Calibri" pitchFamily="34" charset="0"/>
              </a:rPr>
              <a:t>Офисный центр состоит из двух зданий, находящихся по ул. Паньковской и Саксаганского.</a:t>
            </a:r>
          </a:p>
          <a:p>
            <a:pPr algn="just">
              <a:buFont typeface="Wingdings" pitchFamily="2" charset="2"/>
              <a:buChar char="Ø"/>
            </a:pPr>
            <a:r>
              <a:rPr lang="ru-RU">
                <a:solidFill>
                  <a:srgbClr val="3E12DE"/>
                </a:solidFill>
                <a:latin typeface="Calibri" pitchFamily="34" charset="0"/>
              </a:rPr>
              <a:t>Офисное здание по ул. Паньковской площадью 17</a:t>
            </a:r>
            <a:r>
              <a:rPr lang="en-US">
                <a:solidFill>
                  <a:srgbClr val="3E12DE"/>
                </a:solidFill>
                <a:latin typeface="Calibri" pitchFamily="34" charset="0"/>
              </a:rPr>
              <a:t>37</a:t>
            </a:r>
            <a:r>
              <a:rPr lang="ru-RU">
                <a:solidFill>
                  <a:srgbClr val="3E12DE"/>
                </a:solidFill>
                <a:latin typeface="Calibri" pitchFamily="34" charset="0"/>
              </a:rPr>
              <a:t>кв.м., 8 этажей. </a:t>
            </a:r>
          </a:p>
          <a:p>
            <a:pPr algn="just">
              <a:buFont typeface="Wingdings" pitchFamily="2" charset="2"/>
              <a:buChar char="Ø"/>
            </a:pPr>
            <a:r>
              <a:rPr lang="ru-RU">
                <a:solidFill>
                  <a:srgbClr val="3E12DE"/>
                </a:solidFill>
                <a:latin typeface="Calibri" pitchFamily="34" charset="0"/>
              </a:rPr>
              <a:t>Офисное здание по ул. Саксаганского площадью 8500кв.м., 10 этажей. </a:t>
            </a:r>
          </a:p>
          <a:p>
            <a:pPr algn="just">
              <a:buFont typeface="Wingdings" pitchFamily="2" charset="2"/>
              <a:buChar char="Ø"/>
            </a:pPr>
            <a:r>
              <a:rPr lang="ru-RU">
                <a:solidFill>
                  <a:srgbClr val="3E12DE"/>
                </a:solidFill>
                <a:latin typeface="Calibri" pitchFamily="34" charset="0"/>
              </a:rPr>
              <a:t>Входная группа каждого здания оборудована холлом с рецепшеном. </a:t>
            </a:r>
          </a:p>
          <a:p>
            <a:pPr algn="just">
              <a:buFont typeface="Wingdings" pitchFamily="2" charset="2"/>
              <a:buChar char="Ø"/>
            </a:pPr>
            <a:r>
              <a:rPr lang="ru-RU">
                <a:solidFill>
                  <a:srgbClr val="3E12DE"/>
                </a:solidFill>
                <a:latin typeface="Calibri" pitchFamily="34" charset="0"/>
              </a:rPr>
              <a:t>Достаточное количество лифтов  в офисном комплексе обеспечивает удобное передвижение по этажам.</a:t>
            </a:r>
          </a:p>
          <a:p>
            <a:pPr algn="just">
              <a:buFont typeface="Wingdings" pitchFamily="2" charset="2"/>
              <a:buChar char="Ø"/>
            </a:pPr>
            <a:r>
              <a:rPr lang="ru-RU">
                <a:solidFill>
                  <a:srgbClr val="3E12DE"/>
                </a:solidFill>
                <a:latin typeface="Calibri" pitchFamily="34" charset="0"/>
              </a:rPr>
              <a:t>Многоуровневая парковка и гостевая стоянка решает вопрос с парковкой транспорта.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38621"/>
            <a:ext cx="4000500" cy="2984500"/>
          </a:xfrm>
          <a:prstGeom prst="rect">
            <a:avLst/>
          </a:prstGeom>
          <a:solidFill>
            <a:srgbClr val="FFFFFF">
              <a:alpha val="79999"/>
            </a:srgbClr>
          </a:solidFill>
          <a:ln w="1905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2125663" y="3878263"/>
            <a:ext cx="2286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DOCUME~1\Admin\LOCALS~1\Temp\Rar$DR69.687\презинтация\фото офисов\концепция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857375"/>
            <a:ext cx="40846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DOCUME~1\Admin\LOCALS~1\Temp\Rar$DR72.296\презинтация\фото офисов\концепция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3643313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571500"/>
            <a:ext cx="31829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0"/>
            <a:ext cx="5929313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42875"/>
            <a:ext cx="876141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525</Words>
  <Application>Microsoft Office PowerPoint</Application>
  <PresentationFormat>Экран (4:3)</PresentationFormat>
  <Paragraphs>54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Паркинг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Конференц комплекс</vt:lpstr>
      <vt:lpstr>Инженерные решения</vt:lpstr>
      <vt:lpstr>Офисные помещения</vt:lpstr>
      <vt:lpstr>Офисные помещения</vt:lpstr>
      <vt:lpstr>Офисные помещения</vt:lpstr>
      <vt:lpstr>Офисные помещения</vt:lpstr>
      <vt:lpstr>Офисные помещения</vt:lpstr>
      <vt:lpstr>Офисные помещения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62</cp:revision>
  <dcterms:created xsi:type="dcterms:W3CDTF">2012-01-04T17:37:31Z</dcterms:created>
  <dcterms:modified xsi:type="dcterms:W3CDTF">2014-05-20T13:57:33Z</dcterms:modified>
</cp:coreProperties>
</file>